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jp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22912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4832" y="2123449"/>
            <a:ext cx="11328041" cy="2194561"/>
          </a:xfrm>
        </p:spPr>
        <p:txBody>
          <a:bodyPr anchor="b">
            <a:normAutofit/>
          </a:bodyPr>
          <a:lstStyle>
            <a:lvl1pPr algn="ctr">
              <a:defRPr sz="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44832" y="4318008"/>
            <a:ext cx="11328041" cy="1259840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8/3/2024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42845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660" y="657369"/>
            <a:ext cx="12170159" cy="45801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67" y="5478306"/>
            <a:ext cx="12426391" cy="652166"/>
          </a:xfrm>
        </p:spPr>
        <p:txBody>
          <a:bodyPr anchor="b">
            <a:normAutofit/>
          </a:bodyPr>
          <a:lstStyle>
            <a:lvl1pPr algn="ctr"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03219" y="834012"/>
            <a:ext cx="11814415" cy="4230805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548640" indent="0">
              <a:buNone/>
              <a:defRPr sz="2400"/>
            </a:lvl2pPr>
            <a:lvl3pPr marL="1097280" indent="0">
              <a:buNone/>
              <a:defRPr sz="240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4" y="6130474"/>
            <a:ext cx="12424514" cy="818966"/>
          </a:xfrm>
        </p:spPr>
        <p:txBody>
          <a:bodyPr anchor="t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94773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4" y="730124"/>
            <a:ext cx="12424514" cy="4241213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154216"/>
            <a:ext cx="12424516" cy="1802191"/>
          </a:xfrm>
        </p:spPr>
        <p:txBody>
          <a:bodyPr anchor="ctr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3829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0"/>
            <a:ext cx="11163302" cy="3591485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064773" y="4332039"/>
            <a:ext cx="10502759" cy="639299"/>
          </a:xfrm>
        </p:spPr>
        <p:txBody>
          <a:bodyPr anchor="t">
            <a:normAutofit/>
          </a:bodyPr>
          <a:lstStyle>
            <a:lvl1pPr marL="0" indent="0" algn="r">
              <a:buNone/>
              <a:defRPr sz="168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165224"/>
            <a:ext cx="12424516" cy="178739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188720" y="1061755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605659" y="3513910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4945256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3" y="2552331"/>
            <a:ext cx="12424516" cy="3014202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41" y="5580667"/>
            <a:ext cx="12422639" cy="1368773"/>
          </a:xfrm>
        </p:spPr>
        <p:txBody>
          <a:bodyPr anchor="t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60135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096554" y="731520"/>
            <a:ext cx="12424514" cy="11645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96554" y="2263140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96554" y="3086100"/>
            <a:ext cx="3961181" cy="386334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6053" y="2263140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5329722" y="3086100"/>
            <a:ext cx="3961181" cy="386334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59886" y="2263140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9559886" y="3086100"/>
            <a:ext cx="3961181" cy="386334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07791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555" y="2181858"/>
            <a:ext cx="4007966" cy="221742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560" y="2181858"/>
            <a:ext cx="4007966" cy="221742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261" y="2181858"/>
            <a:ext cx="4007966" cy="221742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096553" y="731520"/>
            <a:ext cx="12424516" cy="11645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096554" y="4684927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221722" y="2326702"/>
            <a:ext cx="3710842" cy="1923545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096554" y="5376442"/>
            <a:ext cx="3961181" cy="15730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1346" y="4684927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454891" y="2326913"/>
            <a:ext cx="3710842" cy="1929797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5329722" y="5376441"/>
            <a:ext cx="3961181" cy="15730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0036" y="4684927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690837" y="2321318"/>
            <a:ext cx="3710842" cy="1928753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9559886" y="5376439"/>
            <a:ext cx="3961181" cy="1573002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52881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8/3/2024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851070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779682" y="731520"/>
            <a:ext cx="2741384" cy="621792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6555" y="731520"/>
            <a:ext cx="9500246" cy="621792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8/3/2024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462797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4774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8/3/2024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39669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1" y="2113281"/>
            <a:ext cx="11508660" cy="2194576"/>
          </a:xfrm>
        </p:spPr>
        <p:txBody>
          <a:bodyPr anchor="b"/>
          <a:lstStyle>
            <a:lvl1pPr algn="ctr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4307855"/>
            <a:ext cx="11508660" cy="1808465"/>
          </a:xfrm>
        </p:spPr>
        <p:txBody>
          <a:bodyPr anchor="t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8/3/2024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47060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6555" y="2078939"/>
            <a:ext cx="6072596" cy="487050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43471" y="2078940"/>
            <a:ext cx="6077598" cy="487050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8/3/2024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5272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554" y="2081408"/>
            <a:ext cx="6106886" cy="4978523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182" y="2081408"/>
            <a:ext cx="6106886" cy="49785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46" y="2202305"/>
            <a:ext cx="5851613" cy="653861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46" y="2856165"/>
            <a:ext cx="5851613" cy="4093276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53960" y="2202305"/>
            <a:ext cx="5874396" cy="653860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53960" y="2856165"/>
            <a:ext cx="5874396" cy="4093276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8/3/2024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33788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8/3/2024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46486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8/3/2024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8613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520"/>
            <a:ext cx="4448267" cy="2186302"/>
          </a:xfrm>
        </p:spPr>
        <p:txBody>
          <a:bodyPr anchor="b">
            <a:normAutofit/>
          </a:bodyPr>
          <a:lstStyle>
            <a:lvl1pPr algn="ctr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6760" y="731520"/>
            <a:ext cx="7694309" cy="621792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5" y="2917822"/>
            <a:ext cx="4448267" cy="4031617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8/3/2024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249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2398" y="731520"/>
            <a:ext cx="4300999" cy="62457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907"/>
            <a:ext cx="7121939" cy="2195206"/>
          </a:xfrm>
        </p:spPr>
        <p:txBody>
          <a:bodyPr anchor="b">
            <a:noAutofit/>
          </a:bodyPr>
          <a:lstStyle>
            <a:lvl1pPr algn="ctr">
              <a:defRPr sz="384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31062" y="916443"/>
            <a:ext cx="3930901" cy="5895386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5" y="2927113"/>
            <a:ext cx="7121939" cy="4051361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8/3/2024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9842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554" y="731520"/>
            <a:ext cx="12424514" cy="116454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554" y="2078940"/>
            <a:ext cx="12424514" cy="487050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14483" y="705993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8/3/2024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6555" y="7059931"/>
            <a:ext cx="800743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616814" y="7059931"/>
            <a:ext cx="90425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4082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</p:sldLayoutIdLst>
  <p:hf sldNum="0" hdr="0" ftr="0" dt="0"/>
  <p:txStyles>
    <p:titleStyle>
      <a:lvl1pPr algn="ctr" defTabSz="548640" rtl="0" eaLnBrk="1" latinLnBrk="0" hangingPunct="1">
        <a:spcBef>
          <a:spcPct val="0"/>
        </a:spcBef>
        <a:buNone/>
        <a:defRPr sz="4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3672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2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864000" indent="-3240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"/>
        <a:defRPr sz="216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231200" indent="-2592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92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663200" indent="-2592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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2008800" indent="-2592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41752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88216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334680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72744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7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18854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610" y="2491740"/>
            <a:ext cx="4869180" cy="324612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350437" y="1522571"/>
            <a:ext cx="7415927" cy="2129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Introduction to CGP Calculation</a:t>
            </a:r>
            <a:endParaRPr lang="en-US" sz="6707" dirty="0"/>
          </a:p>
        </p:txBody>
      </p:sp>
      <p:sp>
        <p:nvSpPr>
          <p:cNvPr id="7" name="Text 3"/>
          <p:cNvSpPr/>
          <p:nvPr/>
        </p:nvSpPr>
        <p:spPr>
          <a:xfrm>
            <a:off x="6350437" y="4022169"/>
            <a:ext cx="7415927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CGP, or Contribution Gross Profit, is a crucial metric that helps businesses understand the profitability of their products or services. It provides insights into the financial health of an organization and informs strategic decision-making.</a:t>
            </a:r>
            <a:endParaRPr lang="en-US" sz="1944" dirty="0"/>
          </a:p>
        </p:txBody>
      </p:sp>
      <p:sp>
        <p:nvSpPr>
          <p:cNvPr id="10" name="Text 5"/>
          <p:cNvSpPr/>
          <p:nvPr/>
        </p:nvSpPr>
        <p:spPr>
          <a:xfrm>
            <a:off x="6868716" y="6275070"/>
            <a:ext cx="5122545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endParaRPr lang="en-US" sz="243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8AD5AB-070D-E3B8-6B3A-742E8060C30D}"/>
              </a:ext>
            </a:extLst>
          </p:cNvPr>
          <p:cNvSpPr txBox="1"/>
          <p:nvPr/>
        </p:nvSpPr>
        <p:spPr>
          <a:xfrm>
            <a:off x="6868716" y="5920033"/>
            <a:ext cx="4283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CH. Lakshmi Nandan    (192211841)</a:t>
            </a:r>
          </a:p>
          <a:p>
            <a:r>
              <a:rPr lang="en-IN" dirty="0"/>
              <a:t>Y. </a:t>
            </a:r>
            <a:r>
              <a:rPr lang="en-IN" dirty="0" err="1"/>
              <a:t>Rajeshwara</a:t>
            </a:r>
            <a:r>
              <a:rPr lang="en-IN" dirty="0"/>
              <a:t> Reddy     (192210277)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E0A97DE-1B64-47FB-590C-E30794FA9DD2}"/>
              </a:ext>
            </a:extLst>
          </p:cNvPr>
          <p:cNvGrpSpPr/>
          <p:nvPr/>
        </p:nvGrpSpPr>
        <p:grpSpPr>
          <a:xfrm>
            <a:off x="1659118" y="1102936"/>
            <a:ext cx="11161336" cy="7121822"/>
            <a:chOff x="0" y="0"/>
            <a:chExt cx="7097333" cy="10088879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77CB17D-CFC0-7998-5B78-F054E8895354}"/>
                </a:ext>
              </a:extLst>
            </p:cNvPr>
            <p:cNvSpPr/>
            <p:nvPr/>
          </p:nvSpPr>
          <p:spPr>
            <a:xfrm>
              <a:off x="6400546" y="9635947"/>
              <a:ext cx="94544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9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55B8827-68AF-F4B7-6095-427CB92157E3}"/>
                </a:ext>
              </a:extLst>
            </p:cNvPr>
            <p:cNvSpPr/>
            <p:nvPr/>
          </p:nvSpPr>
          <p:spPr>
            <a:xfrm>
              <a:off x="6470650" y="9635947"/>
              <a:ext cx="42144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4474FD4-0136-3A1A-A1CB-9172295DBB67}"/>
                </a:ext>
              </a:extLst>
            </p:cNvPr>
            <p:cNvSpPr/>
            <p:nvPr/>
          </p:nvSpPr>
          <p:spPr>
            <a:xfrm>
              <a:off x="88697" y="9657283"/>
              <a:ext cx="38479" cy="17342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0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6B47FB4-645E-9444-252B-C37C05073A88}"/>
                </a:ext>
              </a:extLst>
            </p:cNvPr>
            <p:cNvSpPr/>
            <p:nvPr/>
          </p:nvSpPr>
          <p:spPr>
            <a:xfrm>
              <a:off x="414833" y="420963"/>
              <a:ext cx="1467885" cy="41285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2200" kern="1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OUTPUT</a:t>
              </a:r>
              <a:endParaRPr lang="en-IN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A61613-F3E1-EBB4-D47D-F898038FE55D}"/>
                </a:ext>
              </a:extLst>
            </p:cNvPr>
            <p:cNvSpPr/>
            <p:nvPr/>
          </p:nvSpPr>
          <p:spPr>
            <a:xfrm>
              <a:off x="1518539" y="420963"/>
              <a:ext cx="93238" cy="41285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2200" kern="1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E3AA362-5589-9D4F-3DB2-41BE1E354821}"/>
                </a:ext>
              </a:extLst>
            </p:cNvPr>
            <p:cNvSpPr/>
            <p:nvPr/>
          </p:nvSpPr>
          <p:spPr>
            <a:xfrm>
              <a:off x="1582801" y="420963"/>
              <a:ext cx="1424371" cy="41285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2200" kern="1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SCREEN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C0E459-2E0B-C6EA-66FB-E537DD2FDD90}"/>
                </a:ext>
              </a:extLst>
            </p:cNvPr>
            <p:cNvSpPr/>
            <p:nvPr/>
          </p:nvSpPr>
          <p:spPr>
            <a:xfrm>
              <a:off x="2653030" y="420963"/>
              <a:ext cx="93238" cy="41285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2200" kern="1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9787C6F-A492-DC85-B735-EAB60AD60B3E}"/>
                </a:ext>
              </a:extLst>
            </p:cNvPr>
            <p:cNvSpPr/>
            <p:nvPr/>
          </p:nvSpPr>
          <p:spPr>
            <a:xfrm>
              <a:off x="2723134" y="420963"/>
              <a:ext cx="103618" cy="41285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2200" kern="1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: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6C1C569-29F2-886D-D3D2-89726167C6DA}"/>
                </a:ext>
              </a:extLst>
            </p:cNvPr>
            <p:cNvSpPr/>
            <p:nvPr/>
          </p:nvSpPr>
          <p:spPr>
            <a:xfrm>
              <a:off x="2799334" y="420963"/>
              <a:ext cx="93238" cy="41285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2200" kern="1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EA09118-24A8-9408-92C5-7A3C7E9E2AF4}"/>
                </a:ext>
              </a:extLst>
            </p:cNvPr>
            <p:cNvSpPr/>
            <p:nvPr/>
          </p:nvSpPr>
          <p:spPr>
            <a:xfrm>
              <a:off x="414833" y="2219918"/>
              <a:ext cx="2326856" cy="41285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2200" kern="1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                       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E196489-5665-5E5A-7745-32537A51D49C}"/>
                </a:ext>
              </a:extLst>
            </p:cNvPr>
            <p:cNvSpPr/>
            <p:nvPr/>
          </p:nvSpPr>
          <p:spPr>
            <a:xfrm>
              <a:off x="3692652" y="2219918"/>
              <a:ext cx="93238" cy="41285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2200" kern="1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F3E0713-018F-A798-8854-E929BBB93D3B}"/>
                </a:ext>
              </a:extLst>
            </p:cNvPr>
            <p:cNvSpPr/>
            <p:nvPr/>
          </p:nvSpPr>
          <p:spPr>
            <a:xfrm>
              <a:off x="414833" y="2506430"/>
              <a:ext cx="93238" cy="41285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2200" kern="1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B7FD7D0-0BBD-9475-5345-27ED037D76CA}"/>
                </a:ext>
              </a:extLst>
            </p:cNvPr>
            <p:cNvSpPr/>
            <p:nvPr/>
          </p:nvSpPr>
          <p:spPr>
            <a:xfrm>
              <a:off x="6723634" y="2863046"/>
              <a:ext cx="93239" cy="41285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2200" kern="1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18C67ED-0683-1C50-A563-7DD822B24BE5}"/>
                </a:ext>
              </a:extLst>
            </p:cNvPr>
            <p:cNvSpPr/>
            <p:nvPr/>
          </p:nvSpPr>
          <p:spPr>
            <a:xfrm>
              <a:off x="6723634" y="3208909"/>
              <a:ext cx="373699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       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2CB61FE-00C4-A40F-BD22-441305C5D459}"/>
                </a:ext>
              </a:extLst>
            </p:cNvPr>
            <p:cNvSpPr/>
            <p:nvPr/>
          </p:nvSpPr>
          <p:spPr>
            <a:xfrm>
              <a:off x="7007352" y="3208909"/>
              <a:ext cx="42144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768044-D225-8014-3DB4-5FC4C260B4C5}"/>
                </a:ext>
              </a:extLst>
            </p:cNvPr>
            <p:cNvSpPr/>
            <p:nvPr/>
          </p:nvSpPr>
          <p:spPr>
            <a:xfrm>
              <a:off x="6723634" y="3379978"/>
              <a:ext cx="42144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4AD61C6-4FE2-AFAC-A261-E6C3E950491D}"/>
                </a:ext>
              </a:extLst>
            </p:cNvPr>
            <p:cNvSpPr/>
            <p:nvPr/>
          </p:nvSpPr>
          <p:spPr>
            <a:xfrm>
              <a:off x="6723634" y="3550666"/>
              <a:ext cx="42144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B199892-04D3-EE85-9443-EA3F9B2DFAF2}"/>
                </a:ext>
              </a:extLst>
            </p:cNvPr>
            <p:cNvSpPr/>
            <p:nvPr/>
          </p:nvSpPr>
          <p:spPr>
            <a:xfrm>
              <a:off x="6723634" y="3721354"/>
              <a:ext cx="42144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269AB3F-46F7-4A23-1ED4-12D4EECF3FBB}"/>
                </a:ext>
              </a:extLst>
            </p:cNvPr>
            <p:cNvSpPr/>
            <p:nvPr/>
          </p:nvSpPr>
          <p:spPr>
            <a:xfrm>
              <a:off x="6723634" y="3892042"/>
              <a:ext cx="42144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336AE46-3283-A4EA-56C6-250E5F9CFC01}"/>
                </a:ext>
              </a:extLst>
            </p:cNvPr>
            <p:cNvSpPr/>
            <p:nvPr/>
          </p:nvSpPr>
          <p:spPr>
            <a:xfrm>
              <a:off x="6723634" y="4062730"/>
              <a:ext cx="42144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E04E0CC-55C4-5AA7-FE18-1556FA920C9B}"/>
                </a:ext>
              </a:extLst>
            </p:cNvPr>
            <p:cNvSpPr/>
            <p:nvPr/>
          </p:nvSpPr>
          <p:spPr>
            <a:xfrm>
              <a:off x="6723634" y="4233418"/>
              <a:ext cx="42144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9DC32BC-FA9D-E12E-50DD-7101D0C39A56}"/>
                </a:ext>
              </a:extLst>
            </p:cNvPr>
            <p:cNvSpPr/>
            <p:nvPr/>
          </p:nvSpPr>
          <p:spPr>
            <a:xfrm>
              <a:off x="6723634" y="4404360"/>
              <a:ext cx="42144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177E208-3786-3475-7BFD-AD1D23E4D855}"/>
                </a:ext>
              </a:extLst>
            </p:cNvPr>
            <p:cNvSpPr/>
            <p:nvPr/>
          </p:nvSpPr>
          <p:spPr>
            <a:xfrm>
              <a:off x="6723634" y="4575048"/>
              <a:ext cx="42144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2D4F83F-66C3-AB80-D3D7-FD54ABBB0670}"/>
                </a:ext>
              </a:extLst>
            </p:cNvPr>
            <p:cNvSpPr/>
            <p:nvPr/>
          </p:nvSpPr>
          <p:spPr>
            <a:xfrm>
              <a:off x="6723634" y="4745736"/>
              <a:ext cx="42144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345F6D7-F803-0400-D9CE-7E02EBCA6800}"/>
                </a:ext>
              </a:extLst>
            </p:cNvPr>
            <p:cNvSpPr/>
            <p:nvPr/>
          </p:nvSpPr>
          <p:spPr>
            <a:xfrm>
              <a:off x="6723634" y="4916424"/>
              <a:ext cx="42144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BA51140C-34C7-5C6B-DDD7-B8A2AFD2A2F1}"/>
                </a:ext>
              </a:extLst>
            </p:cNvPr>
            <p:cNvSpPr/>
            <p:nvPr/>
          </p:nvSpPr>
          <p:spPr>
            <a:xfrm>
              <a:off x="6723634" y="5087112"/>
              <a:ext cx="42144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7DFA5CB-F78B-CA33-AD7F-38EE0EC0CD5E}"/>
                </a:ext>
              </a:extLst>
            </p:cNvPr>
            <p:cNvSpPr/>
            <p:nvPr/>
          </p:nvSpPr>
          <p:spPr>
            <a:xfrm>
              <a:off x="6723634" y="5257800"/>
              <a:ext cx="42144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92B02CF-0F0E-E37C-0CCD-92AC3F54ADDF}"/>
                </a:ext>
              </a:extLst>
            </p:cNvPr>
            <p:cNvSpPr/>
            <p:nvPr/>
          </p:nvSpPr>
          <p:spPr>
            <a:xfrm>
              <a:off x="6723634" y="5428488"/>
              <a:ext cx="42144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E74812B-D641-DD06-2B88-7776DE0DF43D}"/>
                </a:ext>
              </a:extLst>
            </p:cNvPr>
            <p:cNvSpPr/>
            <p:nvPr/>
          </p:nvSpPr>
          <p:spPr>
            <a:xfrm>
              <a:off x="88697" y="5599430"/>
              <a:ext cx="42144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57491DDD-7A8F-C3E8-8AC1-5B3BC6153FB8}"/>
                </a:ext>
              </a:extLst>
            </p:cNvPr>
            <p:cNvSpPr/>
            <p:nvPr/>
          </p:nvSpPr>
          <p:spPr>
            <a:xfrm>
              <a:off x="88697" y="5767070"/>
              <a:ext cx="42144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E58EEE4-6903-AD65-5432-BAE01DC43895}"/>
                </a:ext>
              </a:extLst>
            </p:cNvPr>
            <p:cNvSpPr/>
            <p:nvPr/>
          </p:nvSpPr>
          <p:spPr>
            <a:xfrm>
              <a:off x="88697" y="5937758"/>
              <a:ext cx="42144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0A58BF9-2C50-7AC5-EFD1-1D1E63CE3D45}"/>
                </a:ext>
              </a:extLst>
            </p:cNvPr>
            <p:cNvSpPr/>
            <p:nvPr/>
          </p:nvSpPr>
          <p:spPr>
            <a:xfrm>
              <a:off x="88697" y="7669657"/>
              <a:ext cx="248387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    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3EBF28C-2556-9338-A7A0-BC8B323756FC}"/>
                </a:ext>
              </a:extLst>
            </p:cNvPr>
            <p:cNvSpPr/>
            <p:nvPr/>
          </p:nvSpPr>
          <p:spPr>
            <a:xfrm>
              <a:off x="277673" y="7669657"/>
              <a:ext cx="42144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96FF90B7-2659-CBB0-7F05-A67E2CC85140}"/>
                </a:ext>
              </a:extLst>
            </p:cNvPr>
            <p:cNvSpPr/>
            <p:nvPr/>
          </p:nvSpPr>
          <p:spPr>
            <a:xfrm>
              <a:off x="713537" y="7669657"/>
              <a:ext cx="1881363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                                           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0FBB25BD-9608-D077-DE2D-ECE09F8FCC02}"/>
                </a:ext>
              </a:extLst>
            </p:cNvPr>
            <p:cNvSpPr/>
            <p:nvPr/>
          </p:nvSpPr>
          <p:spPr>
            <a:xfrm>
              <a:off x="3866642" y="7669657"/>
              <a:ext cx="248387" cy="18993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097915" marR="133985" indent="-6350">
                <a:lnSpc>
                  <a:spcPct val="107000"/>
                </a:lnSpc>
                <a:spcAft>
                  <a:spcPts val="800"/>
                </a:spcAft>
              </a:pPr>
              <a:r>
                <a:rPr lang="en-IN" sz="1100" kern="100">
                  <a:solidFill>
                    <a:srgbClr val="000000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     </a:t>
              </a:r>
              <a:endParaRPr lang="en-IN" sz="12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458CC162-066B-E245-A71E-4A596F91DC67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2162175" y="772160"/>
              <a:ext cx="1531620" cy="1691640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A9BED497-1BA7-886B-554A-99C4E4C7D208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2134997" y="6078982"/>
              <a:ext cx="1729740" cy="1691640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7C3DD460-4BD1-8E9F-879B-3BCE7F33B1B3}"/>
                </a:ext>
              </a:extLst>
            </p:cNvPr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320040" y="2865120"/>
              <a:ext cx="6301740" cy="2713990"/>
            </a:xfrm>
            <a:prstGeom prst="rect">
              <a:avLst/>
            </a:prstGeom>
          </p:spPr>
        </p:pic>
        <p:sp>
          <p:nvSpPr>
            <p:cNvPr id="41" name="Shape 8486">
              <a:extLst>
                <a:ext uri="{FF2B5EF4-FFF2-40B4-BE49-F238E27FC236}">
                  <a16:creationId xmlns:a16="http://schemas.microsoft.com/office/drawing/2014/main" id="{26CDC04E-01DE-0F60-52D4-AFE2C31F7357}"/>
                </a:ext>
              </a:extLst>
            </p:cNvPr>
            <p:cNvSpPr/>
            <p:nvPr/>
          </p:nvSpPr>
          <p:spPr>
            <a:xfrm>
              <a:off x="0" y="0"/>
              <a:ext cx="9144" cy="9144"/>
            </a:xfrm>
            <a:custGeom>
              <a:avLst/>
              <a:gdLst/>
              <a:ahLst/>
              <a:cxnLst/>
              <a:rect l="0" t="0" r="0" b="0"/>
              <a:pathLst>
                <a:path w="9144" h="9144">
                  <a:moveTo>
                    <a:pt x="0" y="0"/>
                  </a:moveTo>
                  <a:lnTo>
                    <a:pt x="9144" y="0"/>
                  </a:lnTo>
                  <a:lnTo>
                    <a:pt x="9144" y="9144"/>
                  </a:lnTo>
                  <a:lnTo>
                    <a:pt x="0" y="914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2" name="Shape 8487">
              <a:extLst>
                <a:ext uri="{FF2B5EF4-FFF2-40B4-BE49-F238E27FC236}">
                  <a16:creationId xmlns:a16="http://schemas.microsoft.com/office/drawing/2014/main" id="{961A4835-F458-2969-7942-BFC23635539C}"/>
                </a:ext>
              </a:extLst>
            </p:cNvPr>
            <p:cNvSpPr/>
            <p:nvPr/>
          </p:nvSpPr>
          <p:spPr>
            <a:xfrm>
              <a:off x="6096" y="0"/>
              <a:ext cx="6943344" cy="9144"/>
            </a:xfrm>
            <a:custGeom>
              <a:avLst/>
              <a:gdLst/>
              <a:ahLst/>
              <a:cxnLst/>
              <a:rect l="0" t="0" r="0" b="0"/>
              <a:pathLst>
                <a:path w="6943344" h="9144">
                  <a:moveTo>
                    <a:pt x="0" y="0"/>
                  </a:moveTo>
                  <a:lnTo>
                    <a:pt x="6943344" y="0"/>
                  </a:lnTo>
                  <a:lnTo>
                    <a:pt x="6943344" y="9144"/>
                  </a:lnTo>
                  <a:lnTo>
                    <a:pt x="0" y="914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3" name="Shape 8488">
              <a:extLst>
                <a:ext uri="{FF2B5EF4-FFF2-40B4-BE49-F238E27FC236}">
                  <a16:creationId xmlns:a16="http://schemas.microsoft.com/office/drawing/2014/main" id="{CA42D111-8A37-3FBE-33BC-88795B29B4EF}"/>
                </a:ext>
              </a:extLst>
            </p:cNvPr>
            <p:cNvSpPr/>
            <p:nvPr/>
          </p:nvSpPr>
          <p:spPr>
            <a:xfrm>
              <a:off x="6949440" y="0"/>
              <a:ext cx="9144" cy="9144"/>
            </a:xfrm>
            <a:custGeom>
              <a:avLst/>
              <a:gdLst/>
              <a:ahLst/>
              <a:cxnLst/>
              <a:rect l="0" t="0" r="0" b="0"/>
              <a:pathLst>
                <a:path w="9144" h="9144">
                  <a:moveTo>
                    <a:pt x="0" y="0"/>
                  </a:moveTo>
                  <a:lnTo>
                    <a:pt x="9144" y="0"/>
                  </a:lnTo>
                  <a:lnTo>
                    <a:pt x="9144" y="9144"/>
                  </a:lnTo>
                  <a:lnTo>
                    <a:pt x="0" y="914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4" name="Shape 8489">
              <a:extLst>
                <a:ext uri="{FF2B5EF4-FFF2-40B4-BE49-F238E27FC236}">
                  <a16:creationId xmlns:a16="http://schemas.microsoft.com/office/drawing/2014/main" id="{EEDA0D34-5684-A67E-62F9-D610C98D27C2}"/>
                </a:ext>
              </a:extLst>
            </p:cNvPr>
            <p:cNvSpPr/>
            <p:nvPr/>
          </p:nvSpPr>
          <p:spPr>
            <a:xfrm>
              <a:off x="0" y="6096"/>
              <a:ext cx="9144" cy="10073640"/>
            </a:xfrm>
            <a:custGeom>
              <a:avLst/>
              <a:gdLst/>
              <a:ahLst/>
              <a:cxnLst/>
              <a:rect l="0" t="0" r="0" b="0"/>
              <a:pathLst>
                <a:path w="9144" h="10073640">
                  <a:moveTo>
                    <a:pt x="0" y="0"/>
                  </a:moveTo>
                  <a:lnTo>
                    <a:pt x="9144" y="0"/>
                  </a:lnTo>
                  <a:lnTo>
                    <a:pt x="9144" y="10073640"/>
                  </a:lnTo>
                  <a:lnTo>
                    <a:pt x="0" y="1007364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5" name="Shape 8490">
              <a:extLst>
                <a:ext uri="{FF2B5EF4-FFF2-40B4-BE49-F238E27FC236}">
                  <a16:creationId xmlns:a16="http://schemas.microsoft.com/office/drawing/2014/main" id="{A237883B-FC4D-6FA8-CFA8-6B3ED2983F14}"/>
                </a:ext>
              </a:extLst>
            </p:cNvPr>
            <p:cNvSpPr/>
            <p:nvPr/>
          </p:nvSpPr>
          <p:spPr>
            <a:xfrm>
              <a:off x="6949440" y="6096"/>
              <a:ext cx="9144" cy="10073640"/>
            </a:xfrm>
            <a:custGeom>
              <a:avLst/>
              <a:gdLst/>
              <a:ahLst/>
              <a:cxnLst/>
              <a:rect l="0" t="0" r="0" b="0"/>
              <a:pathLst>
                <a:path w="9144" h="10073640">
                  <a:moveTo>
                    <a:pt x="0" y="0"/>
                  </a:moveTo>
                  <a:lnTo>
                    <a:pt x="9144" y="0"/>
                  </a:lnTo>
                  <a:lnTo>
                    <a:pt x="9144" y="10073640"/>
                  </a:lnTo>
                  <a:lnTo>
                    <a:pt x="0" y="1007364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6" name="Shape 8491">
              <a:extLst>
                <a:ext uri="{FF2B5EF4-FFF2-40B4-BE49-F238E27FC236}">
                  <a16:creationId xmlns:a16="http://schemas.microsoft.com/office/drawing/2014/main" id="{0DAA2968-CD61-4E61-0319-2B799A2C936E}"/>
                </a:ext>
              </a:extLst>
            </p:cNvPr>
            <p:cNvSpPr/>
            <p:nvPr/>
          </p:nvSpPr>
          <p:spPr>
            <a:xfrm>
              <a:off x="0" y="10079735"/>
              <a:ext cx="9144" cy="9144"/>
            </a:xfrm>
            <a:custGeom>
              <a:avLst/>
              <a:gdLst/>
              <a:ahLst/>
              <a:cxnLst/>
              <a:rect l="0" t="0" r="0" b="0"/>
              <a:pathLst>
                <a:path w="9144" h="9144">
                  <a:moveTo>
                    <a:pt x="0" y="0"/>
                  </a:moveTo>
                  <a:lnTo>
                    <a:pt x="9144" y="0"/>
                  </a:lnTo>
                  <a:lnTo>
                    <a:pt x="9144" y="9144"/>
                  </a:lnTo>
                  <a:lnTo>
                    <a:pt x="0" y="914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7" name="Shape 8492">
              <a:extLst>
                <a:ext uri="{FF2B5EF4-FFF2-40B4-BE49-F238E27FC236}">
                  <a16:creationId xmlns:a16="http://schemas.microsoft.com/office/drawing/2014/main" id="{2F0476E0-9FFE-7B9C-6717-7C768EFD5180}"/>
                </a:ext>
              </a:extLst>
            </p:cNvPr>
            <p:cNvSpPr/>
            <p:nvPr/>
          </p:nvSpPr>
          <p:spPr>
            <a:xfrm>
              <a:off x="6096" y="10079735"/>
              <a:ext cx="6943344" cy="9144"/>
            </a:xfrm>
            <a:custGeom>
              <a:avLst/>
              <a:gdLst/>
              <a:ahLst/>
              <a:cxnLst/>
              <a:rect l="0" t="0" r="0" b="0"/>
              <a:pathLst>
                <a:path w="6943344" h="9144">
                  <a:moveTo>
                    <a:pt x="0" y="0"/>
                  </a:moveTo>
                  <a:lnTo>
                    <a:pt x="6943344" y="0"/>
                  </a:lnTo>
                  <a:lnTo>
                    <a:pt x="6943344" y="9144"/>
                  </a:lnTo>
                  <a:lnTo>
                    <a:pt x="0" y="914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8" name="Shape 8493">
              <a:extLst>
                <a:ext uri="{FF2B5EF4-FFF2-40B4-BE49-F238E27FC236}">
                  <a16:creationId xmlns:a16="http://schemas.microsoft.com/office/drawing/2014/main" id="{A33F8D50-220B-5C25-EB26-32F97E32F2EC}"/>
                </a:ext>
              </a:extLst>
            </p:cNvPr>
            <p:cNvSpPr/>
            <p:nvPr/>
          </p:nvSpPr>
          <p:spPr>
            <a:xfrm>
              <a:off x="6949440" y="10079735"/>
              <a:ext cx="9144" cy="9144"/>
            </a:xfrm>
            <a:custGeom>
              <a:avLst/>
              <a:gdLst/>
              <a:ahLst/>
              <a:cxnLst/>
              <a:rect l="0" t="0" r="0" b="0"/>
              <a:pathLst>
                <a:path w="9144" h="9144">
                  <a:moveTo>
                    <a:pt x="0" y="0"/>
                  </a:moveTo>
                  <a:lnTo>
                    <a:pt x="9144" y="0"/>
                  </a:lnTo>
                  <a:lnTo>
                    <a:pt x="9144" y="9144"/>
                  </a:lnTo>
                  <a:lnTo>
                    <a:pt x="0" y="914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00000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</p:grp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53384C3D-5BBE-CC4A-EF87-7B14CFEB73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9456" y="341115"/>
            <a:ext cx="3419320" cy="664874"/>
          </a:xfrm>
        </p:spPr>
        <p:txBody>
          <a:bodyPr>
            <a:norm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1548580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2837" y="1447443"/>
            <a:ext cx="5048607" cy="533471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2696" y="1176457"/>
            <a:ext cx="6535103" cy="547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08"/>
              </a:lnSpc>
              <a:buNone/>
            </a:pPr>
            <a:r>
              <a:rPr lang="en-US" sz="3446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Conclusion and Key Takeaways</a:t>
            </a:r>
            <a:endParaRPr lang="en-US" sz="3446" dirty="0"/>
          </a:p>
        </p:txBody>
      </p:sp>
      <p:sp>
        <p:nvSpPr>
          <p:cNvPr id="7" name="Shape 3"/>
          <p:cNvSpPr/>
          <p:nvPr/>
        </p:nvSpPr>
        <p:spPr>
          <a:xfrm>
            <a:off x="612696" y="2183011"/>
            <a:ext cx="393859" cy="393859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749379" y="2248614"/>
            <a:ext cx="120372" cy="2626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68"/>
              </a:lnSpc>
              <a:buNone/>
            </a:pPr>
            <a:r>
              <a:rPr lang="en-US" sz="2068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1</a:t>
            </a:r>
            <a:endParaRPr lang="en-US" sz="2068" dirty="0"/>
          </a:p>
        </p:txBody>
      </p:sp>
      <p:sp>
        <p:nvSpPr>
          <p:cNvPr id="9" name="Text 5"/>
          <p:cNvSpPr/>
          <p:nvPr/>
        </p:nvSpPr>
        <p:spPr>
          <a:xfrm>
            <a:off x="1181576" y="2183011"/>
            <a:ext cx="2188369" cy="273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54"/>
              </a:lnSpc>
              <a:buNone/>
            </a:pPr>
            <a:r>
              <a:rPr lang="en-US" sz="1723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Importance of CGP</a:t>
            </a:r>
            <a:endParaRPr lang="en-US" sz="1723" dirty="0"/>
          </a:p>
        </p:txBody>
      </p:sp>
      <p:sp>
        <p:nvSpPr>
          <p:cNvPr id="10" name="Text 6"/>
          <p:cNvSpPr/>
          <p:nvPr/>
        </p:nvSpPr>
        <p:spPr>
          <a:xfrm>
            <a:off x="1181576" y="2561511"/>
            <a:ext cx="7349728" cy="5600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06"/>
              </a:lnSpc>
              <a:buNone/>
            </a:pPr>
            <a:r>
              <a:rPr lang="en-US" sz="1379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CGP is a critical metric for understanding a business's profitability and informing strategic decisions.</a:t>
            </a:r>
            <a:endParaRPr lang="en-US" sz="1379" dirty="0"/>
          </a:p>
        </p:txBody>
      </p:sp>
      <p:sp>
        <p:nvSpPr>
          <p:cNvPr id="11" name="Shape 7"/>
          <p:cNvSpPr/>
          <p:nvPr/>
        </p:nvSpPr>
        <p:spPr>
          <a:xfrm>
            <a:off x="612696" y="3493532"/>
            <a:ext cx="393859" cy="393859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729972" y="3559135"/>
            <a:ext cx="159187" cy="2626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68"/>
              </a:lnSpc>
              <a:buNone/>
            </a:pPr>
            <a:r>
              <a:rPr lang="en-US" sz="2068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2</a:t>
            </a:r>
            <a:endParaRPr lang="en-US" sz="2068" dirty="0"/>
          </a:p>
        </p:txBody>
      </p:sp>
      <p:sp>
        <p:nvSpPr>
          <p:cNvPr id="13" name="Text 9"/>
          <p:cNvSpPr/>
          <p:nvPr/>
        </p:nvSpPr>
        <p:spPr>
          <a:xfrm>
            <a:off x="1181576" y="3493532"/>
            <a:ext cx="2188369" cy="273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54"/>
              </a:lnSpc>
              <a:buNone/>
            </a:pPr>
            <a:r>
              <a:rPr lang="en-US" sz="1723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Key Factors</a:t>
            </a:r>
            <a:endParaRPr lang="en-US" sz="1723" dirty="0"/>
          </a:p>
        </p:txBody>
      </p:sp>
      <p:sp>
        <p:nvSpPr>
          <p:cNvPr id="14" name="Text 10"/>
          <p:cNvSpPr/>
          <p:nvPr/>
        </p:nvSpPr>
        <p:spPr>
          <a:xfrm>
            <a:off x="1181576" y="3872032"/>
            <a:ext cx="7349728" cy="5600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06"/>
              </a:lnSpc>
              <a:buNone/>
            </a:pPr>
            <a:r>
              <a:rPr lang="en-US" sz="1379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Revenue, variable costs, market conditions, and operational efficiency are key factors that impact CGP.</a:t>
            </a:r>
            <a:endParaRPr lang="en-US" sz="1379" dirty="0"/>
          </a:p>
        </p:txBody>
      </p:sp>
      <p:sp>
        <p:nvSpPr>
          <p:cNvPr id="15" name="Shape 11"/>
          <p:cNvSpPr/>
          <p:nvPr/>
        </p:nvSpPr>
        <p:spPr>
          <a:xfrm>
            <a:off x="612696" y="4804053"/>
            <a:ext cx="393859" cy="393859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737116" y="4869656"/>
            <a:ext cx="145018" cy="2626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68"/>
              </a:lnSpc>
              <a:buNone/>
            </a:pPr>
            <a:r>
              <a:rPr lang="en-US" sz="2068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3</a:t>
            </a:r>
            <a:endParaRPr lang="en-US" sz="2068" dirty="0"/>
          </a:p>
        </p:txBody>
      </p:sp>
      <p:sp>
        <p:nvSpPr>
          <p:cNvPr id="17" name="Text 13"/>
          <p:cNvSpPr/>
          <p:nvPr/>
        </p:nvSpPr>
        <p:spPr>
          <a:xfrm>
            <a:off x="1181576" y="4804053"/>
            <a:ext cx="2469475" cy="273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54"/>
              </a:lnSpc>
              <a:buNone/>
            </a:pPr>
            <a:r>
              <a:rPr lang="en-US" sz="1723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Optimization Strategies</a:t>
            </a:r>
            <a:endParaRPr lang="en-US" sz="1723" dirty="0"/>
          </a:p>
        </p:txBody>
      </p:sp>
      <p:sp>
        <p:nvSpPr>
          <p:cNvPr id="18" name="Text 14"/>
          <p:cNvSpPr/>
          <p:nvPr/>
        </p:nvSpPr>
        <p:spPr>
          <a:xfrm>
            <a:off x="1181576" y="5182553"/>
            <a:ext cx="7349728" cy="5600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06"/>
              </a:lnSpc>
              <a:buNone/>
            </a:pPr>
            <a:r>
              <a:rPr lang="en-US" sz="1379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Businesses can optimize CGP by increasing revenue, reducing variable costs, adjusting product mix, and improving efficiency.</a:t>
            </a:r>
            <a:endParaRPr lang="en-US" sz="1379" dirty="0"/>
          </a:p>
        </p:txBody>
      </p:sp>
      <p:sp>
        <p:nvSpPr>
          <p:cNvPr id="19" name="Shape 15"/>
          <p:cNvSpPr/>
          <p:nvPr/>
        </p:nvSpPr>
        <p:spPr>
          <a:xfrm>
            <a:off x="612696" y="6114574"/>
            <a:ext cx="393859" cy="393859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729258" y="6180177"/>
            <a:ext cx="160615" cy="2626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68"/>
              </a:lnSpc>
              <a:buNone/>
            </a:pPr>
            <a:r>
              <a:rPr lang="en-US" sz="2068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4</a:t>
            </a:r>
            <a:endParaRPr lang="en-US" sz="2068" dirty="0"/>
          </a:p>
        </p:txBody>
      </p:sp>
      <p:sp>
        <p:nvSpPr>
          <p:cNvPr id="21" name="Text 17"/>
          <p:cNvSpPr/>
          <p:nvPr/>
        </p:nvSpPr>
        <p:spPr>
          <a:xfrm>
            <a:off x="1181576" y="6114574"/>
            <a:ext cx="2436852" cy="273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54"/>
              </a:lnSpc>
              <a:buNone/>
            </a:pPr>
            <a:r>
              <a:rPr lang="en-US" sz="1723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Continuous Monitoring</a:t>
            </a:r>
            <a:endParaRPr lang="en-US" sz="1723" dirty="0"/>
          </a:p>
        </p:txBody>
      </p:sp>
      <p:sp>
        <p:nvSpPr>
          <p:cNvPr id="22" name="Text 18"/>
          <p:cNvSpPr/>
          <p:nvPr/>
        </p:nvSpPr>
        <p:spPr>
          <a:xfrm>
            <a:off x="1181576" y="6493073"/>
            <a:ext cx="7349728" cy="5600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06"/>
              </a:lnSpc>
              <a:buNone/>
            </a:pPr>
            <a:r>
              <a:rPr lang="en-US" sz="1379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Regular CGP reporting, trend analysis, and benchmarking are essential for ongoing performance improvement.</a:t>
            </a:r>
            <a:endParaRPr lang="en-US" sz="1379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2610" y="666393"/>
            <a:ext cx="4869061" cy="689681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64037" y="1092160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What is CGP?</a:t>
            </a:r>
            <a:endParaRPr lang="en-US" sz="4860" dirty="0"/>
          </a:p>
        </p:txBody>
      </p:sp>
      <p:sp>
        <p:nvSpPr>
          <p:cNvPr id="7" name="Shape 3"/>
          <p:cNvSpPr/>
          <p:nvPr/>
        </p:nvSpPr>
        <p:spPr>
          <a:xfrm>
            <a:off x="864037" y="251162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15240">
            <a:solidFill>
              <a:srgbClr val="414A70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1056799" y="2604135"/>
            <a:ext cx="169783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1</a:t>
            </a:r>
            <a:endParaRPr lang="en-US" sz="2916" dirty="0"/>
          </a:p>
        </p:txBody>
      </p:sp>
      <p:sp>
        <p:nvSpPr>
          <p:cNvPr id="9" name="Text 5"/>
          <p:cNvSpPr/>
          <p:nvPr/>
        </p:nvSpPr>
        <p:spPr>
          <a:xfrm>
            <a:off x="1666280" y="2511623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Definition</a:t>
            </a:r>
            <a:endParaRPr lang="en-US" sz="2430" dirty="0"/>
          </a:p>
        </p:txBody>
      </p:sp>
      <p:sp>
        <p:nvSpPr>
          <p:cNvPr id="10" name="Text 6"/>
          <p:cNvSpPr/>
          <p:nvPr/>
        </p:nvSpPr>
        <p:spPr>
          <a:xfrm>
            <a:off x="1666280" y="3045500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CGP is the difference between a product's or service's revenue and its variable costs.</a:t>
            </a:r>
            <a:endParaRPr lang="en-US" sz="1944" dirty="0"/>
          </a:p>
        </p:txBody>
      </p:sp>
      <p:sp>
        <p:nvSpPr>
          <p:cNvPr id="11" name="Shape 7"/>
          <p:cNvSpPr/>
          <p:nvPr/>
        </p:nvSpPr>
        <p:spPr>
          <a:xfrm>
            <a:off x="864037" y="436006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15240">
            <a:solidFill>
              <a:srgbClr val="414A70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1029533" y="4452580"/>
            <a:ext cx="224433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2</a:t>
            </a:r>
            <a:endParaRPr lang="en-US" sz="2916" dirty="0"/>
          </a:p>
        </p:txBody>
      </p:sp>
      <p:sp>
        <p:nvSpPr>
          <p:cNvPr id="13" name="Text 9"/>
          <p:cNvSpPr/>
          <p:nvPr/>
        </p:nvSpPr>
        <p:spPr>
          <a:xfrm>
            <a:off x="1666280" y="436006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Importance</a:t>
            </a:r>
            <a:endParaRPr lang="en-US" sz="2430" dirty="0"/>
          </a:p>
        </p:txBody>
      </p:sp>
      <p:sp>
        <p:nvSpPr>
          <p:cNvPr id="14" name="Text 10"/>
          <p:cNvSpPr/>
          <p:nvPr/>
        </p:nvSpPr>
        <p:spPr>
          <a:xfrm>
            <a:off x="1666280" y="4893945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CGP helps businesses identify their most profitable offerings and make informed pricing decisions.</a:t>
            </a:r>
            <a:endParaRPr lang="en-US" sz="1944" dirty="0"/>
          </a:p>
        </p:txBody>
      </p:sp>
      <p:sp>
        <p:nvSpPr>
          <p:cNvPr id="15" name="Shape 11"/>
          <p:cNvSpPr/>
          <p:nvPr/>
        </p:nvSpPr>
        <p:spPr>
          <a:xfrm>
            <a:off x="864037" y="620851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15240">
            <a:solidFill>
              <a:srgbClr val="414A70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1039535" y="6301026"/>
            <a:ext cx="204430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3</a:t>
            </a:r>
            <a:endParaRPr lang="en-US" sz="2916" dirty="0"/>
          </a:p>
        </p:txBody>
      </p:sp>
      <p:sp>
        <p:nvSpPr>
          <p:cNvPr id="17" name="Text 13"/>
          <p:cNvSpPr/>
          <p:nvPr/>
        </p:nvSpPr>
        <p:spPr>
          <a:xfrm>
            <a:off x="1666280" y="620851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Calculation</a:t>
            </a:r>
            <a:endParaRPr lang="en-US" sz="2430" dirty="0"/>
          </a:p>
        </p:txBody>
      </p:sp>
      <p:sp>
        <p:nvSpPr>
          <p:cNvPr id="18" name="Text 14"/>
          <p:cNvSpPr/>
          <p:nvPr/>
        </p:nvSpPr>
        <p:spPr>
          <a:xfrm>
            <a:off x="1666280" y="6742390"/>
            <a:ext cx="661368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CGP = Revenue - Variable Costs</a:t>
            </a:r>
            <a:endParaRPr lang="en-US" sz="194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2005489"/>
            <a:ext cx="9111734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Importance of CGP in Business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3394115"/>
            <a:ext cx="311277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Profitability Analysis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4026694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CGP provides a clear picture of a product's or service's profitability, allowing businesses to focus on their most lucrative offerings.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39411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Pricing Strategies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4026694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Understanding CGP helps businesses set competitive and profitable prices for their products and services.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39411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Resource Allocation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4026694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CGP insights enable businesses to make informed decisions about resource allocation and investment priorities.</a:t>
            </a:r>
            <a:endParaRPr lang="en-US" sz="1944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2839" y="1606272"/>
            <a:ext cx="5008602" cy="501705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68893" y="694611"/>
            <a:ext cx="5033843" cy="5972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03"/>
              </a:lnSpc>
              <a:buNone/>
            </a:pPr>
            <a:r>
              <a:rPr lang="en-US" sz="3763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Factors Affecting CGP</a:t>
            </a:r>
            <a:endParaRPr lang="en-US" sz="3763" dirty="0"/>
          </a:p>
        </p:txBody>
      </p:sp>
      <p:sp>
        <p:nvSpPr>
          <p:cNvPr id="7" name="Shape 3"/>
          <p:cNvSpPr/>
          <p:nvPr/>
        </p:nvSpPr>
        <p:spPr>
          <a:xfrm>
            <a:off x="668893" y="1578531"/>
            <a:ext cx="7806214" cy="1422202"/>
          </a:xfrm>
          <a:prstGeom prst="roundRect">
            <a:avLst>
              <a:gd name="adj" fmla="val 564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867608" y="1777246"/>
            <a:ext cx="2389227" cy="2986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52"/>
              </a:lnSpc>
              <a:buNone/>
            </a:pPr>
            <a:r>
              <a:rPr lang="en-US" sz="188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Revenue</a:t>
            </a:r>
            <a:endParaRPr lang="en-US" sz="1881" dirty="0"/>
          </a:p>
        </p:txBody>
      </p:sp>
      <p:sp>
        <p:nvSpPr>
          <p:cNvPr id="9" name="Text 5"/>
          <p:cNvSpPr/>
          <p:nvPr/>
        </p:nvSpPr>
        <p:spPr>
          <a:xfrm>
            <a:off x="867608" y="2190512"/>
            <a:ext cx="7408783" cy="6115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08"/>
              </a:lnSpc>
              <a:buNone/>
            </a:pPr>
            <a:r>
              <a:rPr lang="en-US" sz="1505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Changes in pricing, sales volumes, and product/service mix can impact revenue and, consequently, CGP.</a:t>
            </a:r>
            <a:endParaRPr lang="en-US" sz="1505" dirty="0"/>
          </a:p>
        </p:txBody>
      </p:sp>
      <p:sp>
        <p:nvSpPr>
          <p:cNvPr id="10" name="Shape 6"/>
          <p:cNvSpPr/>
          <p:nvPr/>
        </p:nvSpPr>
        <p:spPr>
          <a:xfrm>
            <a:off x="668893" y="3191828"/>
            <a:ext cx="7806214" cy="1116449"/>
          </a:xfrm>
          <a:prstGeom prst="roundRect">
            <a:avLst>
              <a:gd name="adj" fmla="val 719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867608" y="3390543"/>
            <a:ext cx="2389227" cy="2986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52"/>
              </a:lnSpc>
              <a:buNone/>
            </a:pPr>
            <a:r>
              <a:rPr lang="en-US" sz="188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Variable Costs</a:t>
            </a:r>
            <a:endParaRPr lang="en-US" sz="1881" dirty="0"/>
          </a:p>
        </p:txBody>
      </p:sp>
      <p:sp>
        <p:nvSpPr>
          <p:cNvPr id="12" name="Text 8"/>
          <p:cNvSpPr/>
          <p:nvPr/>
        </p:nvSpPr>
        <p:spPr>
          <a:xfrm>
            <a:off x="867608" y="3803809"/>
            <a:ext cx="7408783" cy="305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8"/>
              </a:lnSpc>
              <a:buNone/>
            </a:pPr>
            <a:r>
              <a:rPr lang="en-US" sz="1505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Fluctuations in material, labor, or other variable costs can affect CGP.</a:t>
            </a:r>
            <a:endParaRPr lang="en-US" sz="1505" dirty="0"/>
          </a:p>
        </p:txBody>
      </p:sp>
      <p:sp>
        <p:nvSpPr>
          <p:cNvPr id="13" name="Shape 9"/>
          <p:cNvSpPr/>
          <p:nvPr/>
        </p:nvSpPr>
        <p:spPr>
          <a:xfrm>
            <a:off x="668893" y="4499372"/>
            <a:ext cx="7806214" cy="1422202"/>
          </a:xfrm>
          <a:prstGeom prst="roundRect">
            <a:avLst>
              <a:gd name="adj" fmla="val 564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867608" y="4698087"/>
            <a:ext cx="2389227" cy="2986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52"/>
              </a:lnSpc>
              <a:buNone/>
            </a:pPr>
            <a:r>
              <a:rPr lang="en-US" sz="188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Market Conditions</a:t>
            </a:r>
            <a:endParaRPr lang="en-US" sz="1881" dirty="0"/>
          </a:p>
        </p:txBody>
      </p:sp>
      <p:sp>
        <p:nvSpPr>
          <p:cNvPr id="15" name="Text 11"/>
          <p:cNvSpPr/>
          <p:nvPr/>
        </p:nvSpPr>
        <p:spPr>
          <a:xfrm>
            <a:off x="867608" y="5111353"/>
            <a:ext cx="7408783" cy="6115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08"/>
              </a:lnSpc>
              <a:buNone/>
            </a:pPr>
            <a:r>
              <a:rPr lang="en-US" sz="1505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Competitive pressures, customer demand, and economic factors can influence a company's CGP.</a:t>
            </a:r>
            <a:endParaRPr lang="en-US" sz="1505" dirty="0"/>
          </a:p>
        </p:txBody>
      </p:sp>
      <p:sp>
        <p:nvSpPr>
          <p:cNvPr id="16" name="Shape 12"/>
          <p:cNvSpPr/>
          <p:nvPr/>
        </p:nvSpPr>
        <p:spPr>
          <a:xfrm>
            <a:off x="668893" y="6112669"/>
            <a:ext cx="7806214" cy="1422202"/>
          </a:xfrm>
          <a:prstGeom prst="roundRect">
            <a:avLst>
              <a:gd name="adj" fmla="val 5645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3"/>
          <p:cNvSpPr/>
          <p:nvPr/>
        </p:nvSpPr>
        <p:spPr>
          <a:xfrm>
            <a:off x="867608" y="6311384"/>
            <a:ext cx="2562225" cy="2986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52"/>
              </a:lnSpc>
              <a:buNone/>
            </a:pPr>
            <a:r>
              <a:rPr lang="en-US" sz="188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Operational Efficiency</a:t>
            </a:r>
            <a:endParaRPr lang="en-US" sz="1881" dirty="0"/>
          </a:p>
        </p:txBody>
      </p:sp>
      <p:sp>
        <p:nvSpPr>
          <p:cNvPr id="18" name="Text 14"/>
          <p:cNvSpPr/>
          <p:nvPr/>
        </p:nvSpPr>
        <p:spPr>
          <a:xfrm>
            <a:off x="867608" y="6724650"/>
            <a:ext cx="7408783" cy="6115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08"/>
              </a:lnSpc>
              <a:buNone/>
            </a:pPr>
            <a:r>
              <a:rPr lang="en-US" sz="1505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Improvements in processes and supply chain management can help optimize CGP.</a:t>
            </a:r>
            <a:endParaRPr lang="en-US" sz="1505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5347" y="718542"/>
            <a:ext cx="4883587" cy="679239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43677" y="664488"/>
            <a:ext cx="6027063" cy="7533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932"/>
              </a:lnSpc>
              <a:buNone/>
            </a:pPr>
            <a:r>
              <a:rPr lang="en-US" sz="4746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Calculating CGP</a:t>
            </a:r>
            <a:endParaRPr lang="en-US" sz="4746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677" y="1779389"/>
            <a:ext cx="1205389" cy="192857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10658" y="2020372"/>
            <a:ext cx="3013472" cy="3765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66"/>
              </a:lnSpc>
              <a:buNone/>
            </a:pPr>
            <a:r>
              <a:rPr lang="en-US" sz="2373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Step 1</a:t>
            </a:r>
            <a:endParaRPr lang="en-US" sz="2373" dirty="0"/>
          </a:p>
        </p:txBody>
      </p:sp>
      <p:sp>
        <p:nvSpPr>
          <p:cNvPr id="9" name="Text 4"/>
          <p:cNvSpPr/>
          <p:nvPr/>
        </p:nvSpPr>
        <p:spPr>
          <a:xfrm>
            <a:off x="2410658" y="2541508"/>
            <a:ext cx="5889665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37"/>
              </a:lnSpc>
              <a:buNone/>
            </a:pPr>
            <a:r>
              <a:rPr lang="en-US" sz="1898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Determine the revenue generated by a product or service.</a:t>
            </a:r>
            <a:endParaRPr lang="en-US" sz="1898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3677" y="3707963"/>
            <a:ext cx="1205389" cy="192857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10658" y="3948946"/>
            <a:ext cx="3013472" cy="3765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66"/>
              </a:lnSpc>
              <a:buNone/>
            </a:pPr>
            <a:r>
              <a:rPr lang="en-US" sz="2373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Step 2</a:t>
            </a:r>
            <a:endParaRPr lang="en-US" sz="2373" dirty="0"/>
          </a:p>
        </p:txBody>
      </p:sp>
      <p:sp>
        <p:nvSpPr>
          <p:cNvPr id="12" name="Text 6"/>
          <p:cNvSpPr/>
          <p:nvPr/>
        </p:nvSpPr>
        <p:spPr>
          <a:xfrm>
            <a:off x="2410658" y="4470082"/>
            <a:ext cx="5889665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37"/>
              </a:lnSpc>
              <a:buNone/>
            </a:pPr>
            <a:r>
              <a:rPr lang="en-US" sz="1898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Identify the variable costs associated with that product or service.</a:t>
            </a:r>
            <a:endParaRPr lang="en-US" sz="1898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3677" y="5636538"/>
            <a:ext cx="1205389" cy="192857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410658" y="5877520"/>
            <a:ext cx="3013472" cy="3765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66"/>
              </a:lnSpc>
              <a:buNone/>
            </a:pPr>
            <a:r>
              <a:rPr lang="en-US" sz="2373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Step 3</a:t>
            </a:r>
            <a:endParaRPr lang="en-US" sz="2373" dirty="0"/>
          </a:p>
        </p:txBody>
      </p:sp>
      <p:sp>
        <p:nvSpPr>
          <p:cNvPr id="15" name="Text 8"/>
          <p:cNvSpPr/>
          <p:nvPr/>
        </p:nvSpPr>
        <p:spPr>
          <a:xfrm>
            <a:off x="2410658" y="6398657"/>
            <a:ext cx="5889665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37"/>
              </a:lnSpc>
              <a:buNone/>
            </a:pPr>
            <a:r>
              <a:rPr lang="en-US" sz="1898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Subtract the variable costs from the revenue to calculate the CGP.</a:t>
            </a:r>
            <a:endParaRPr lang="en-US" sz="1898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314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0412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843683" y="3055025"/>
            <a:ext cx="6003131" cy="6259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929"/>
              </a:lnSpc>
              <a:buNone/>
            </a:pPr>
            <a:r>
              <a:rPr lang="en-US" sz="3943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Interpreting CGP Results</a:t>
            </a:r>
            <a:endParaRPr lang="en-US" sz="3943" dirty="0"/>
          </a:p>
        </p:txBody>
      </p:sp>
      <p:sp>
        <p:nvSpPr>
          <p:cNvPr id="6" name="Shape 3"/>
          <p:cNvSpPr/>
          <p:nvPr/>
        </p:nvSpPr>
        <p:spPr>
          <a:xfrm>
            <a:off x="7089755" y="4206597"/>
            <a:ext cx="450652" cy="450652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246203" y="4281607"/>
            <a:ext cx="137755" cy="3005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66"/>
              </a:lnSpc>
              <a:buNone/>
            </a:pPr>
            <a:r>
              <a:rPr lang="en-US" sz="2366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1</a:t>
            </a:r>
            <a:endParaRPr lang="en-US" sz="2366" dirty="0"/>
          </a:p>
        </p:txBody>
      </p:sp>
      <p:sp>
        <p:nvSpPr>
          <p:cNvPr id="8" name="Text 5"/>
          <p:cNvSpPr/>
          <p:nvPr/>
        </p:nvSpPr>
        <p:spPr>
          <a:xfrm>
            <a:off x="3709154" y="4181594"/>
            <a:ext cx="2504123" cy="3128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465"/>
              </a:lnSpc>
              <a:buNone/>
            </a:pPr>
            <a:r>
              <a:rPr lang="en-US" sz="1972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High CGP</a:t>
            </a:r>
            <a:endParaRPr lang="en-US" sz="1972" dirty="0"/>
          </a:p>
        </p:txBody>
      </p:sp>
      <p:sp>
        <p:nvSpPr>
          <p:cNvPr id="9" name="Text 6"/>
          <p:cNvSpPr/>
          <p:nvPr/>
        </p:nvSpPr>
        <p:spPr>
          <a:xfrm>
            <a:off x="1843683" y="4614624"/>
            <a:ext cx="4369594" cy="6410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524"/>
              </a:lnSpc>
              <a:buNone/>
            </a:pPr>
            <a:r>
              <a:rPr lang="en-US" sz="1577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Indicates a product or service is highly profitable and should be prioritized.</a:t>
            </a:r>
            <a:endParaRPr lang="en-US" sz="1577" dirty="0"/>
          </a:p>
        </p:txBody>
      </p:sp>
      <p:sp>
        <p:nvSpPr>
          <p:cNvPr id="10" name="Shape 7"/>
          <p:cNvSpPr/>
          <p:nvPr/>
        </p:nvSpPr>
        <p:spPr>
          <a:xfrm>
            <a:off x="7089755" y="5208151"/>
            <a:ext cx="450652" cy="450652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224058" y="5283160"/>
            <a:ext cx="182047" cy="3005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66"/>
              </a:lnSpc>
              <a:buNone/>
            </a:pPr>
            <a:r>
              <a:rPr lang="en-US" sz="2366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2</a:t>
            </a:r>
            <a:endParaRPr lang="en-US" sz="2366" dirty="0"/>
          </a:p>
        </p:txBody>
      </p:sp>
      <p:sp>
        <p:nvSpPr>
          <p:cNvPr id="12" name="Text 9"/>
          <p:cNvSpPr/>
          <p:nvPr/>
        </p:nvSpPr>
        <p:spPr>
          <a:xfrm>
            <a:off x="8416885" y="5183148"/>
            <a:ext cx="2504123" cy="3128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5"/>
              </a:lnSpc>
              <a:buNone/>
            </a:pPr>
            <a:r>
              <a:rPr lang="en-US" sz="1972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Low CGP</a:t>
            </a:r>
            <a:endParaRPr lang="en-US" sz="1972" dirty="0"/>
          </a:p>
        </p:txBody>
      </p:sp>
      <p:sp>
        <p:nvSpPr>
          <p:cNvPr id="13" name="Text 10"/>
          <p:cNvSpPr/>
          <p:nvPr/>
        </p:nvSpPr>
        <p:spPr>
          <a:xfrm>
            <a:off x="8416885" y="5616178"/>
            <a:ext cx="4369713" cy="9615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24"/>
              </a:lnSpc>
              <a:buNone/>
            </a:pPr>
            <a:r>
              <a:rPr lang="en-US" sz="1577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Suggests the need to optimize pricing, reduce variable costs, or consider discontinuing the offering.</a:t>
            </a:r>
            <a:endParaRPr lang="en-US" sz="1577" dirty="0"/>
          </a:p>
        </p:txBody>
      </p:sp>
      <p:sp>
        <p:nvSpPr>
          <p:cNvPr id="14" name="Shape 11"/>
          <p:cNvSpPr/>
          <p:nvPr/>
        </p:nvSpPr>
        <p:spPr>
          <a:xfrm>
            <a:off x="7089755" y="6205776"/>
            <a:ext cx="450652" cy="450652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232154" y="6280785"/>
            <a:ext cx="165854" cy="3005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66"/>
              </a:lnSpc>
              <a:buNone/>
            </a:pPr>
            <a:r>
              <a:rPr lang="en-US" sz="2366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3</a:t>
            </a:r>
            <a:endParaRPr lang="en-US" sz="2366" dirty="0"/>
          </a:p>
        </p:txBody>
      </p:sp>
      <p:sp>
        <p:nvSpPr>
          <p:cNvPr id="16" name="Text 13"/>
          <p:cNvSpPr/>
          <p:nvPr/>
        </p:nvSpPr>
        <p:spPr>
          <a:xfrm>
            <a:off x="3709154" y="6180773"/>
            <a:ext cx="2504123" cy="3128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465"/>
              </a:lnSpc>
              <a:buNone/>
            </a:pPr>
            <a:r>
              <a:rPr lang="en-US" sz="1972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Trends over Time</a:t>
            </a:r>
            <a:endParaRPr lang="en-US" sz="1972" dirty="0"/>
          </a:p>
        </p:txBody>
      </p:sp>
      <p:sp>
        <p:nvSpPr>
          <p:cNvPr id="17" name="Text 14"/>
          <p:cNvSpPr/>
          <p:nvPr/>
        </p:nvSpPr>
        <p:spPr>
          <a:xfrm>
            <a:off x="1843683" y="6613803"/>
            <a:ext cx="4369594" cy="6410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524"/>
              </a:lnSpc>
              <a:buNone/>
            </a:pPr>
            <a:r>
              <a:rPr lang="en-US" sz="1577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Tracking CGP trends can reveal changes in a product's or service's profitability.</a:t>
            </a:r>
            <a:endParaRPr lang="en-US" sz="1577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324017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324017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0098" y="2877383"/>
            <a:ext cx="5054203" cy="256925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4837" y="475178"/>
            <a:ext cx="4320540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Optimizing CGP</a:t>
            </a:r>
            <a:endParaRPr lang="en-US" sz="3402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837" y="1274445"/>
            <a:ext cx="431959" cy="43195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4837" y="1879163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Increase Revenue</a:t>
            </a:r>
            <a:endParaRPr lang="en-US" sz="1701" dirty="0"/>
          </a:p>
        </p:txBody>
      </p:sp>
      <p:sp>
        <p:nvSpPr>
          <p:cNvPr id="9" name="Text 4"/>
          <p:cNvSpPr/>
          <p:nvPr/>
        </p:nvSpPr>
        <p:spPr>
          <a:xfrm>
            <a:off x="604837" y="2252663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Explore opportunities to raise prices or expand sales volumes.</a:t>
            </a:r>
            <a:endParaRPr lang="en-US" sz="1361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837" y="3047643"/>
            <a:ext cx="431959" cy="43195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4837" y="3652361"/>
            <a:ext cx="2281238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Reduce Variable Costs</a:t>
            </a:r>
            <a:endParaRPr lang="en-US" sz="1701" dirty="0"/>
          </a:p>
        </p:txBody>
      </p:sp>
      <p:sp>
        <p:nvSpPr>
          <p:cNvPr id="12" name="Text 6"/>
          <p:cNvSpPr/>
          <p:nvPr/>
        </p:nvSpPr>
        <p:spPr>
          <a:xfrm>
            <a:off x="604837" y="4025860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Optimize processes, negotiate better supplier terms, or find more efficient materials.</a:t>
            </a:r>
            <a:endParaRPr lang="en-US" sz="1361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4837" y="4820841"/>
            <a:ext cx="431959" cy="43195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4837" y="5425559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Adjust Product Mix</a:t>
            </a:r>
            <a:endParaRPr lang="en-US" sz="1701" dirty="0"/>
          </a:p>
        </p:txBody>
      </p:sp>
      <p:sp>
        <p:nvSpPr>
          <p:cNvPr id="15" name="Text 8"/>
          <p:cNvSpPr/>
          <p:nvPr/>
        </p:nvSpPr>
        <p:spPr>
          <a:xfrm>
            <a:off x="604837" y="5799058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Focus on high-CGP products and phase out low-CGP offerings.</a:t>
            </a:r>
            <a:endParaRPr lang="en-US" sz="1361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4837" y="6594038"/>
            <a:ext cx="431959" cy="431959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604837" y="7198757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EBECE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Improve Efficiency</a:t>
            </a:r>
            <a:endParaRPr lang="en-US" sz="1701" dirty="0"/>
          </a:p>
        </p:txBody>
      </p:sp>
      <p:sp>
        <p:nvSpPr>
          <p:cNvPr id="18" name="Text 10"/>
          <p:cNvSpPr/>
          <p:nvPr/>
        </p:nvSpPr>
        <p:spPr>
          <a:xfrm>
            <a:off x="604837" y="7572256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Streamline operations to reduce waste and increase productivity.</a:t>
            </a:r>
            <a:endParaRPr lang="en-US" sz="136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0799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42248" y="3677126"/>
            <a:ext cx="6016109" cy="7519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921"/>
              </a:lnSpc>
              <a:buNone/>
            </a:pPr>
            <a:r>
              <a:rPr lang="en-US" sz="4737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CGP Benchmarking</a:t>
            </a:r>
            <a:endParaRPr lang="en-US" sz="4737" dirty="0"/>
          </a:p>
        </p:txBody>
      </p:sp>
      <p:sp>
        <p:nvSpPr>
          <p:cNvPr id="6" name="Shape 3"/>
          <p:cNvSpPr/>
          <p:nvPr/>
        </p:nvSpPr>
        <p:spPr>
          <a:xfrm>
            <a:off x="842248" y="4790003"/>
            <a:ext cx="12945904" cy="2770346"/>
          </a:xfrm>
          <a:prstGeom prst="roundRect">
            <a:avLst>
              <a:gd name="adj" fmla="val 364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849868" y="4797623"/>
            <a:ext cx="12929354" cy="68877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1091803" y="4949547"/>
            <a:ext cx="3824288" cy="3849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2"/>
              </a:lnSpc>
              <a:buNone/>
            </a:pPr>
            <a:r>
              <a:rPr lang="en-US" sz="1895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Industry Average CGP</a:t>
            </a:r>
            <a:endParaRPr lang="en-US" sz="1895" dirty="0"/>
          </a:p>
        </p:txBody>
      </p:sp>
      <p:sp>
        <p:nvSpPr>
          <p:cNvPr id="9" name="Text 6"/>
          <p:cNvSpPr/>
          <p:nvPr/>
        </p:nvSpPr>
        <p:spPr>
          <a:xfrm>
            <a:off x="5404961" y="4949547"/>
            <a:ext cx="3820477" cy="3849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2"/>
              </a:lnSpc>
              <a:buNone/>
            </a:pPr>
            <a:r>
              <a:rPr lang="en-US" sz="1895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Your CGP</a:t>
            </a:r>
            <a:endParaRPr lang="en-US" sz="1895" dirty="0"/>
          </a:p>
        </p:txBody>
      </p:sp>
      <p:sp>
        <p:nvSpPr>
          <p:cNvPr id="10" name="Text 7"/>
          <p:cNvSpPr/>
          <p:nvPr/>
        </p:nvSpPr>
        <p:spPr>
          <a:xfrm>
            <a:off x="9714309" y="4949547"/>
            <a:ext cx="3824288" cy="3849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2"/>
              </a:lnSpc>
              <a:buNone/>
            </a:pPr>
            <a:r>
              <a:rPr lang="en-US" sz="1895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Difference</a:t>
            </a:r>
            <a:endParaRPr lang="en-US" sz="1895" dirty="0"/>
          </a:p>
        </p:txBody>
      </p:sp>
      <p:sp>
        <p:nvSpPr>
          <p:cNvPr id="11" name="Shape 8"/>
          <p:cNvSpPr/>
          <p:nvPr/>
        </p:nvSpPr>
        <p:spPr>
          <a:xfrm>
            <a:off x="849868" y="5486400"/>
            <a:ext cx="12929354" cy="68877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91803" y="5638324"/>
            <a:ext cx="3824288" cy="3849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2"/>
              </a:lnSpc>
              <a:buNone/>
            </a:pPr>
            <a:r>
              <a:rPr lang="en-US" sz="1895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45%</a:t>
            </a:r>
            <a:endParaRPr lang="en-US" sz="1895" dirty="0"/>
          </a:p>
        </p:txBody>
      </p:sp>
      <p:sp>
        <p:nvSpPr>
          <p:cNvPr id="13" name="Text 10"/>
          <p:cNvSpPr/>
          <p:nvPr/>
        </p:nvSpPr>
        <p:spPr>
          <a:xfrm>
            <a:off x="5404961" y="5638324"/>
            <a:ext cx="3820477" cy="3849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2"/>
              </a:lnSpc>
              <a:buNone/>
            </a:pPr>
            <a:r>
              <a:rPr lang="en-US" sz="1895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52%</a:t>
            </a:r>
            <a:endParaRPr lang="en-US" sz="1895" dirty="0"/>
          </a:p>
        </p:txBody>
      </p:sp>
      <p:sp>
        <p:nvSpPr>
          <p:cNvPr id="14" name="Text 11"/>
          <p:cNvSpPr/>
          <p:nvPr/>
        </p:nvSpPr>
        <p:spPr>
          <a:xfrm>
            <a:off x="9714309" y="5638324"/>
            <a:ext cx="3824288" cy="3849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2"/>
              </a:lnSpc>
              <a:buNone/>
            </a:pPr>
            <a:r>
              <a:rPr lang="en-US" sz="1895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+7%</a:t>
            </a:r>
            <a:endParaRPr lang="en-US" sz="1895" dirty="0"/>
          </a:p>
        </p:txBody>
      </p:sp>
      <p:sp>
        <p:nvSpPr>
          <p:cNvPr id="15" name="Shape 12"/>
          <p:cNvSpPr/>
          <p:nvPr/>
        </p:nvSpPr>
        <p:spPr>
          <a:xfrm>
            <a:off x="849868" y="6175177"/>
            <a:ext cx="12929354" cy="68877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091803" y="6327100"/>
            <a:ext cx="3824288" cy="3849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2"/>
              </a:lnSpc>
              <a:buNone/>
            </a:pPr>
            <a:r>
              <a:rPr lang="en-US" sz="1895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Product A CGP</a:t>
            </a:r>
            <a:endParaRPr lang="en-US" sz="1895" dirty="0"/>
          </a:p>
        </p:txBody>
      </p:sp>
      <p:sp>
        <p:nvSpPr>
          <p:cNvPr id="17" name="Text 14"/>
          <p:cNvSpPr/>
          <p:nvPr/>
        </p:nvSpPr>
        <p:spPr>
          <a:xfrm>
            <a:off x="5404961" y="6327100"/>
            <a:ext cx="3820477" cy="3849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2"/>
              </a:lnSpc>
              <a:buNone/>
            </a:pPr>
            <a:r>
              <a:rPr lang="en-US" sz="1895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Product A CGP</a:t>
            </a:r>
            <a:endParaRPr lang="en-US" sz="1895" dirty="0"/>
          </a:p>
        </p:txBody>
      </p:sp>
      <p:sp>
        <p:nvSpPr>
          <p:cNvPr id="18" name="Text 15"/>
          <p:cNvSpPr/>
          <p:nvPr/>
        </p:nvSpPr>
        <p:spPr>
          <a:xfrm>
            <a:off x="9714309" y="6327100"/>
            <a:ext cx="3824288" cy="3849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2"/>
              </a:lnSpc>
              <a:buNone/>
            </a:pPr>
            <a:r>
              <a:rPr lang="en-US" sz="1895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Difference</a:t>
            </a:r>
            <a:endParaRPr lang="en-US" sz="1895" dirty="0"/>
          </a:p>
        </p:txBody>
      </p:sp>
      <p:sp>
        <p:nvSpPr>
          <p:cNvPr id="19" name="Shape 16"/>
          <p:cNvSpPr/>
          <p:nvPr/>
        </p:nvSpPr>
        <p:spPr>
          <a:xfrm>
            <a:off x="849868" y="6863953"/>
            <a:ext cx="12929354" cy="68877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7"/>
          <p:cNvSpPr/>
          <p:nvPr/>
        </p:nvSpPr>
        <p:spPr>
          <a:xfrm>
            <a:off x="1091803" y="7015877"/>
            <a:ext cx="3824288" cy="3849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2"/>
              </a:lnSpc>
              <a:buNone/>
            </a:pPr>
            <a:r>
              <a:rPr lang="en-US" sz="1895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38%</a:t>
            </a:r>
            <a:endParaRPr lang="en-US" sz="1895" dirty="0"/>
          </a:p>
        </p:txBody>
      </p:sp>
      <p:sp>
        <p:nvSpPr>
          <p:cNvPr id="21" name="Text 18"/>
          <p:cNvSpPr/>
          <p:nvPr/>
        </p:nvSpPr>
        <p:spPr>
          <a:xfrm>
            <a:off x="5404961" y="7015877"/>
            <a:ext cx="3820477" cy="3849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2"/>
              </a:lnSpc>
              <a:buNone/>
            </a:pPr>
            <a:r>
              <a:rPr lang="en-US" sz="1895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42%</a:t>
            </a:r>
            <a:endParaRPr lang="en-US" sz="1895" dirty="0"/>
          </a:p>
        </p:txBody>
      </p:sp>
      <p:sp>
        <p:nvSpPr>
          <p:cNvPr id="22" name="Text 19"/>
          <p:cNvSpPr/>
          <p:nvPr/>
        </p:nvSpPr>
        <p:spPr>
          <a:xfrm>
            <a:off x="9714309" y="7015877"/>
            <a:ext cx="3824288" cy="3849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2"/>
              </a:lnSpc>
              <a:buNone/>
            </a:pPr>
            <a:r>
              <a:rPr lang="en-US" sz="1895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+4%</a:t>
            </a:r>
            <a:endParaRPr lang="en-US" sz="1895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2203013"/>
            <a:ext cx="8306276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CGP Reporting and Analysis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Regular Reporting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4224218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Incorporate CGP reporting into your regular financial statements and management reviews.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Trend Analysis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4224218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Track CGP trends over time to identify patterns and opportunities for improvement.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591639"/>
            <a:ext cx="322206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FFFFF"/>
                </a:solidFill>
                <a:latin typeface="Fraunces" pitchFamily="34" charset="0"/>
                <a:ea typeface="Fraunces" pitchFamily="34" charset="-122"/>
                <a:cs typeface="Fraunces" pitchFamily="34" charset="-120"/>
              </a:rPr>
              <a:t>Comparative Analysis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4224218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Compare your CGP to industry benchmarks and competitors to gauge your performance.</a:t>
            </a:r>
            <a:endParaRPr lang="en-US" sz="1944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13</TotalTime>
  <Words>598</Words>
  <Application>Microsoft Office PowerPoint</Application>
  <PresentationFormat>Custom</PresentationFormat>
  <Paragraphs>135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Calibri</vt:lpstr>
      <vt:lpstr>Calisto MT</vt:lpstr>
      <vt:lpstr>Epilogue</vt:lpstr>
      <vt:lpstr>Fraunces</vt:lpstr>
      <vt:lpstr>Times New Roman</vt:lpstr>
      <vt:lpstr>Wingdings 2</vt:lpstr>
      <vt:lpstr>Slate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Lakshmikanth Reddy</cp:lastModifiedBy>
  <cp:revision>8</cp:revision>
  <dcterms:created xsi:type="dcterms:W3CDTF">2024-07-25T06:49:35Z</dcterms:created>
  <dcterms:modified xsi:type="dcterms:W3CDTF">2024-08-03T07:32:26Z</dcterms:modified>
</cp:coreProperties>
</file>